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60EC2-B9E5-41AA-BF98-72E7EC005C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CEEF3-FE5F-4F9D-B7D5-EE76123320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782E3-A20A-445F-A499-C4991FC7D6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A6BD9-EB72-4AD3-B279-C3A79E4AF9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37075-2DA8-4541-AB2F-4FB6E881C2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CD276-A64A-4EE0-BE42-6B0126E71A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7D00F-D0B0-4123-AAE6-1579431369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74C7-2692-4447-A52F-5EC552CB1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C671F-134F-4F80-8E86-ECE0706C2C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ABC54-C77A-4D30-834A-C7558A27F2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E9473-EA7E-4DC9-85A8-DD1BE241F3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107596-DB87-46E8-8349-FC7A2B1EFCC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accent6"/>
                </a:solidFill>
                <a:latin typeface="Arial Black" pitchFamily="34" charset="0"/>
              </a:rPr>
              <a:t>Вивчаємо рідну країну</a:t>
            </a:r>
            <a:endParaRPr lang="ru-RU" sz="36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rogEGVnZQ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89786"/>
            <a:ext cx="7215238" cy="51252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1214422"/>
            <a:ext cx="6715172" cy="3929091"/>
          </a:xfrm>
        </p:spPr>
        <p:txBody>
          <a:bodyPr/>
          <a:lstStyle/>
          <a:p>
            <a:r>
              <a:rPr lang="ru-RU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10-11 листопада 2012 року </a:t>
            </a:r>
            <a:r>
              <a:rPr lang="uk-UA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під покровом </a:t>
            </a:r>
            <a:r>
              <a:rPr lang="uk-UA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uk-UA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Києво-Печерської </a:t>
            </a:r>
            <a:r>
              <a:rPr lang="uk-UA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Лаври </a:t>
            </a:r>
            <a:r>
              <a:rPr lang="uk-UA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перебували </a:t>
            </a:r>
            <a:r>
              <a:rPr lang="uk-UA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14 </a:t>
            </a:r>
            <a:r>
              <a:rPr lang="uk-UA" sz="1500" b="1" i="1" dirty="0" smtClean="0">
                <a:solidFill>
                  <a:srgbClr val="002060"/>
                </a:solidFill>
              </a:rPr>
              <a:t>вихованців  НВК№9 </a:t>
            </a:r>
            <a:br>
              <a:rPr lang="uk-UA" sz="1500" b="1" i="1" dirty="0" smtClean="0">
                <a:solidFill>
                  <a:srgbClr val="002060"/>
                </a:solidFill>
              </a:rPr>
            </a:br>
            <a:r>
              <a:rPr lang="uk-UA" sz="1500" b="1" i="1" dirty="0" smtClean="0">
                <a:solidFill>
                  <a:srgbClr val="002060"/>
                </a:solidFill>
              </a:rPr>
              <a:t>з посиленою спортивною підготовкою</a:t>
            </a:r>
            <a:r>
              <a:rPr lang="uk-UA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uk-UA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Паломницьким відділом монастиря для </a:t>
            </a:r>
            <a:r>
              <a:rPr lang="uk-UA" sz="1500" b="1" i="1" dirty="0" smtClean="0">
                <a:solidFill>
                  <a:srgbClr val="002060"/>
                </a:solidFill>
              </a:rPr>
              <a:t>дітей</a:t>
            </a:r>
            <a:r>
              <a:rPr lang="uk-UA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була організована екскурсія по Лаврі, під час якої вони відвідали печери, </a:t>
            </a:r>
            <a:r>
              <a:rPr lang="uk-UA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храми обителі</a:t>
            </a:r>
            <a:r>
              <a:rPr lang="uk-UA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а також познайомилися з її древньою історією. </a:t>
            </a:r>
            <a:r>
              <a:rPr lang="uk-UA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відгуками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школярів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особливо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вразила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вечірня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Лавра </a:t>
            </a:r>
            <a:r>
              <a:rPr lang="ru-RU" sz="1500" b="1" i="1" dirty="0" smtClean="0">
                <a:solidFill>
                  <a:srgbClr val="002060"/>
                </a:solidFill>
              </a:rPr>
              <a:t>,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1500" b="1" i="1" dirty="0" smtClean="0">
                <a:solidFill>
                  <a:srgbClr val="002060"/>
                </a:solidFill>
              </a:rPr>
              <a:t>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залишила</a:t>
            </a:r>
            <a:r>
              <a:rPr lang="ru-RU" sz="1500" b="1" i="1" dirty="0" smtClean="0">
                <a:solidFill>
                  <a:srgbClr val="002060"/>
                </a:solidFill>
              </a:rPr>
              <a:t>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приємні</a:t>
            </a:r>
            <a:r>
              <a:rPr lang="ru-RU" sz="1500" b="1" i="1" dirty="0" smtClean="0">
                <a:solidFill>
                  <a:srgbClr val="002060"/>
                </a:solidFill>
              </a:rPr>
              <a:t>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спогади</a:t>
            </a:r>
            <a:r>
              <a:rPr lang="ru-RU" sz="1500" b="1" i="1" dirty="0" smtClean="0">
                <a:solidFill>
                  <a:srgbClr val="002060"/>
                </a:solidFill>
              </a:rPr>
              <a:t> та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почуття</a:t>
            </a:r>
            <a:r>
              <a:rPr lang="ru-RU" sz="1500" b="1" i="1" dirty="0" smtClean="0">
                <a:solidFill>
                  <a:srgbClr val="002060"/>
                </a:solidFill>
              </a:rPr>
              <a:t>. </a:t>
            </a:r>
            <a:r>
              <a:rPr lang="ru-RU" sz="15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від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перебування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стінах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святині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суботу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діти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відвідали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Київський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зоопарк, </a:t>
            </a:r>
            <a:r>
              <a:rPr lang="ru-RU" sz="1500" b="1" i="1" dirty="0" smtClean="0">
                <a:solidFill>
                  <a:srgbClr val="002060"/>
                </a:solidFill>
              </a:rPr>
              <a:t>а пот</a:t>
            </a:r>
            <a:r>
              <a:rPr lang="uk-UA" sz="1500" b="1" i="1" dirty="0" err="1" smtClean="0">
                <a:solidFill>
                  <a:srgbClr val="002060"/>
                </a:solidFill>
              </a:rPr>
              <a:t>і</a:t>
            </a:r>
            <a:r>
              <a:rPr lang="uk-UA" sz="1500" b="1" i="1" dirty="0" err="1" smtClean="0">
                <a:solidFill>
                  <a:srgbClr val="002060"/>
                </a:solidFill>
              </a:rPr>
              <a:t>м</a:t>
            </a:r>
            <a:r>
              <a:rPr lang="uk-UA" sz="1500" b="1" i="1" dirty="0" smtClean="0">
                <a:solidFill>
                  <a:srgbClr val="002060"/>
                </a:solidFill>
              </a:rPr>
              <a:t> -</a:t>
            </a:r>
            <a:r>
              <a:rPr lang="ru-RU" sz="15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Хрещатик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та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пам'ятник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«Жертвам голодомору».</a:t>
            </a:r>
            <a:b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      У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недільний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день, по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закінченні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богослужіння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відбулася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зустріч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вихованців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школи-інтернату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намісником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Києво-Печерської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Лаври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митрополитом Павлом. 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Після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благословіння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митрополита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діти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відвідали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музей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мініатюр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</a:t>
            </a:r>
            <a:r>
              <a:rPr lang="ru-RU" sz="15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який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знаходиться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теріторії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Києво-Печерської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Лаври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там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їм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випала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можливість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зустрітися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творцем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мініатюр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Крім</a:t>
            </a:r>
            <a:r>
              <a:rPr lang="ru-RU" sz="1500" b="1" i="1" dirty="0" smtClean="0">
                <a:solidFill>
                  <a:srgbClr val="002060"/>
                </a:solidFill>
              </a:rPr>
              <a:t> того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діти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відвідали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музей </a:t>
            </a:r>
            <a:r>
              <a:rPr lang="ru-RU" sz="15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сучастних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мистецтв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1500" b="1" i="1" dirty="0" err="1" smtClean="0">
                <a:solidFill>
                  <a:srgbClr val="002060"/>
                </a:solidFill>
              </a:rPr>
              <a:t>Яскраві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враження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у </a:t>
            </a:r>
            <a:r>
              <a:rPr lang="ru-RU" sz="15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вихованців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залишив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«Музей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бойової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слави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під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відкритим</a:t>
            </a:r>
            <a:r>
              <a:rPr lang="ru-RU" sz="15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5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небом.</a:t>
            </a:r>
            <a: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rogEGVnZQ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1"/>
            <a:ext cx="3167053" cy="2375289"/>
          </a:xfrm>
          <a:prstGeom prst="rect">
            <a:avLst/>
          </a:prstGeom>
        </p:spPr>
      </p:pic>
      <p:pic>
        <p:nvPicPr>
          <p:cNvPr id="4" name="Рисунок 3" descr="fAqg5i6aR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351" y="642918"/>
            <a:ext cx="3048021" cy="2286016"/>
          </a:xfrm>
          <a:prstGeom prst="rect">
            <a:avLst/>
          </a:prstGeom>
        </p:spPr>
      </p:pic>
      <p:pic>
        <p:nvPicPr>
          <p:cNvPr id="8" name="Рисунок 7" descr="gmlSWwjUId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000503"/>
            <a:ext cx="2928958" cy="2196719"/>
          </a:xfrm>
          <a:prstGeom prst="rect">
            <a:avLst/>
          </a:prstGeom>
        </p:spPr>
      </p:pic>
      <p:pic>
        <p:nvPicPr>
          <p:cNvPr id="9" name="Рисунок 8" descr="g5JYDuiqZj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357694"/>
            <a:ext cx="2571736" cy="19288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8926" y="571480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chemeClr val="accent2"/>
                </a:solidFill>
              </a:rPr>
              <a:t>Святими місцями</a:t>
            </a:r>
            <a:endParaRPr lang="ru-RU" sz="2800" b="1" u="sng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56292" y="6357958"/>
            <a:ext cx="283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13-14 листопада 2012р.</a:t>
            </a:r>
            <a:endParaRPr lang="ru-RU" b="1" u="sng" dirty="0"/>
          </a:p>
        </p:txBody>
      </p:sp>
      <p:pic>
        <p:nvPicPr>
          <p:cNvPr id="12" name="Рисунок 11" descr="WB91PKZFUH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357430"/>
            <a:ext cx="3857652" cy="289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qDgYBsuB5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3105659" cy="2329244"/>
          </a:xfrm>
        </p:spPr>
      </p:pic>
      <p:pic>
        <p:nvPicPr>
          <p:cNvPr id="3" name="Рисунок 2" descr="56eaO2E1w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142984"/>
            <a:ext cx="3121152" cy="2340864"/>
          </a:xfrm>
          <a:prstGeom prst="rect">
            <a:avLst/>
          </a:prstGeom>
        </p:spPr>
      </p:pic>
      <p:pic>
        <p:nvPicPr>
          <p:cNvPr id="6" name="Рисунок 5" descr="UHeDHm9hzA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143248"/>
            <a:ext cx="3929058" cy="2946794"/>
          </a:xfrm>
          <a:prstGeom prst="rect">
            <a:avLst/>
          </a:prstGeom>
        </p:spPr>
      </p:pic>
      <p:pic>
        <p:nvPicPr>
          <p:cNvPr id="8" name="Рисунок 7" descr="зжщд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929066"/>
            <a:ext cx="2571736" cy="1928802"/>
          </a:xfrm>
          <a:prstGeom prst="rect">
            <a:avLst/>
          </a:prstGeom>
        </p:spPr>
      </p:pic>
      <p:pic>
        <p:nvPicPr>
          <p:cNvPr id="9" name="Рисунок 8" descr="L2MSFOzdXW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785794"/>
            <a:ext cx="3000396" cy="4000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8860" y="42860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Святими місцями</a:t>
            </a:r>
            <a:endParaRPr lang="ru-RU" sz="2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6357958"/>
            <a:ext cx="309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13-14 листопада 2012р.</a:t>
            </a:r>
            <a:endParaRPr lang="ru-RU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Музей мистецтв</a:t>
            </a:r>
            <a:endParaRPr lang="ru-RU" sz="2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F9AUYhuwe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3000372"/>
            <a:ext cx="2477022" cy="1857767"/>
          </a:xfrm>
        </p:spPr>
      </p:pic>
      <p:pic>
        <p:nvPicPr>
          <p:cNvPr id="5" name="Рисунок 4" descr="_79S_rDqE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14818"/>
            <a:ext cx="2571736" cy="1928802"/>
          </a:xfrm>
          <a:prstGeom prst="rect">
            <a:avLst/>
          </a:prstGeom>
        </p:spPr>
      </p:pic>
      <p:pic>
        <p:nvPicPr>
          <p:cNvPr id="6" name="Рисунок 5" descr="3PbA_q96Pp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428868"/>
            <a:ext cx="1285866" cy="1714488"/>
          </a:xfrm>
          <a:prstGeom prst="rect">
            <a:avLst/>
          </a:prstGeom>
        </p:spPr>
      </p:pic>
      <p:pic>
        <p:nvPicPr>
          <p:cNvPr id="7" name="Рисунок 6" descr="4Z5iaABprS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3429000"/>
            <a:ext cx="1500166" cy="1125125"/>
          </a:xfrm>
          <a:prstGeom prst="rect">
            <a:avLst/>
          </a:prstGeom>
        </p:spPr>
      </p:pic>
      <p:pic>
        <p:nvPicPr>
          <p:cNvPr id="8" name="Рисунок 7" descr="44YlvhLVFT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2214554"/>
            <a:ext cx="1857356" cy="1393017"/>
          </a:xfrm>
          <a:prstGeom prst="rect">
            <a:avLst/>
          </a:prstGeom>
        </p:spPr>
      </p:pic>
      <p:pic>
        <p:nvPicPr>
          <p:cNvPr id="9" name="Рисунок 8" descr="a4N_wiJnC0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1357298"/>
            <a:ext cx="1500166" cy="1125125"/>
          </a:xfrm>
          <a:prstGeom prst="rect">
            <a:avLst/>
          </a:prstGeom>
        </p:spPr>
      </p:pic>
      <p:pic>
        <p:nvPicPr>
          <p:cNvPr id="10" name="Рисунок 9" descr="D4eJNee2U1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2" y="1142984"/>
            <a:ext cx="1714512" cy="1285884"/>
          </a:xfrm>
          <a:prstGeom prst="rect">
            <a:avLst/>
          </a:prstGeom>
        </p:spPr>
      </p:pic>
      <p:pic>
        <p:nvPicPr>
          <p:cNvPr id="11" name="Рисунок 10" descr="-EoMrjVgaw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858148" y="857232"/>
            <a:ext cx="1125131" cy="1500174"/>
          </a:xfrm>
          <a:prstGeom prst="rect">
            <a:avLst/>
          </a:prstGeom>
        </p:spPr>
      </p:pic>
      <p:pic>
        <p:nvPicPr>
          <p:cNvPr id="12" name="Рисунок 11" descr="kJ2pzAhcFW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2428868"/>
            <a:ext cx="1252378" cy="1571612"/>
          </a:xfrm>
          <a:prstGeom prst="rect">
            <a:avLst/>
          </a:prstGeom>
        </p:spPr>
      </p:pic>
      <p:pic>
        <p:nvPicPr>
          <p:cNvPr id="13" name="Рисунок 12" descr="jilsmhL1KH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00892" y="4071942"/>
            <a:ext cx="1809731" cy="1500174"/>
          </a:xfrm>
          <a:prstGeom prst="rect">
            <a:avLst/>
          </a:prstGeom>
        </p:spPr>
      </p:pic>
      <p:pic>
        <p:nvPicPr>
          <p:cNvPr id="14" name="Рисунок 13" descr="hCokI1kag_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43570" y="4857760"/>
            <a:ext cx="1785918" cy="1339439"/>
          </a:xfrm>
          <a:prstGeom prst="rect">
            <a:avLst/>
          </a:prstGeom>
        </p:spPr>
      </p:pic>
      <p:pic>
        <p:nvPicPr>
          <p:cNvPr id="15" name="Рисунок 14" descr="HvWdH3ScBAc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5008" y="2857496"/>
            <a:ext cx="1428742" cy="1904989"/>
          </a:xfrm>
          <a:prstGeom prst="rect">
            <a:avLst/>
          </a:prstGeom>
        </p:spPr>
      </p:pic>
      <p:pic>
        <p:nvPicPr>
          <p:cNvPr id="19" name="Рисунок 18" descr="zfOlQ_syZEw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15008" y="1142984"/>
            <a:ext cx="2095483" cy="1571612"/>
          </a:xfrm>
          <a:prstGeom prst="rect">
            <a:avLst/>
          </a:prstGeom>
        </p:spPr>
      </p:pic>
      <p:pic>
        <p:nvPicPr>
          <p:cNvPr id="20" name="Рисунок 19" descr="tIVEoo_0Y7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71868" y="1285860"/>
            <a:ext cx="2285984" cy="1714488"/>
          </a:xfrm>
          <a:prstGeom prst="rect">
            <a:avLst/>
          </a:prstGeom>
        </p:spPr>
      </p:pic>
      <p:pic>
        <p:nvPicPr>
          <p:cNvPr id="21" name="Рисунок 20" descr="BZ8JhWrdSE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86116" y="4714884"/>
            <a:ext cx="2357454" cy="136393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188352" y="6357958"/>
            <a:ext cx="2767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13-14 листопада 2012р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85817"/>
          </a:xfrm>
        </p:spPr>
        <p:txBody>
          <a:bodyPr/>
          <a:lstStyle/>
          <a:p>
            <a:r>
              <a:rPr lang="uk-UA" sz="28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Зоопарк</a:t>
            </a:r>
            <a:endParaRPr lang="ru-RU" sz="2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vKmplRJ00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14356"/>
            <a:ext cx="1911874" cy="2500330"/>
          </a:xfrm>
          <a:prstGeom prst="rect">
            <a:avLst/>
          </a:prstGeom>
        </p:spPr>
      </p:pic>
      <p:pic>
        <p:nvPicPr>
          <p:cNvPr id="5" name="Рисунок 4" descr="b9VbbjOBH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071546"/>
            <a:ext cx="2285984" cy="1714488"/>
          </a:xfrm>
          <a:prstGeom prst="rect">
            <a:avLst/>
          </a:prstGeom>
        </p:spPr>
      </p:pic>
      <p:pic>
        <p:nvPicPr>
          <p:cNvPr id="6" name="Рисунок 5" descr="C5bYwUH0rt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000372"/>
            <a:ext cx="2190733" cy="1643050"/>
          </a:xfrm>
          <a:prstGeom prst="rect">
            <a:avLst/>
          </a:prstGeom>
        </p:spPr>
      </p:pic>
      <p:pic>
        <p:nvPicPr>
          <p:cNvPr id="7" name="Рисунок 6" descr="DWXLMdb-8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000240"/>
            <a:ext cx="2666987" cy="2000240"/>
          </a:xfrm>
          <a:prstGeom prst="rect">
            <a:avLst/>
          </a:prstGeom>
        </p:spPr>
      </p:pic>
      <p:pic>
        <p:nvPicPr>
          <p:cNvPr id="8" name="Рисунок 7" descr="JDJVkwvi_L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000372"/>
            <a:ext cx="2214546" cy="1660910"/>
          </a:xfrm>
          <a:prstGeom prst="rect">
            <a:avLst/>
          </a:prstGeom>
        </p:spPr>
      </p:pic>
      <p:pic>
        <p:nvPicPr>
          <p:cNvPr id="9" name="Рисунок 8" descr="CsGJw1BNVn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4286256"/>
            <a:ext cx="2571736" cy="1928802"/>
          </a:xfrm>
          <a:prstGeom prst="rect">
            <a:avLst/>
          </a:prstGeom>
        </p:spPr>
      </p:pic>
      <p:pic>
        <p:nvPicPr>
          <p:cNvPr id="10" name="Рисунок 9" descr="C9ddykDOAD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4572008"/>
            <a:ext cx="2214546" cy="1660910"/>
          </a:xfrm>
          <a:prstGeom prst="rect">
            <a:avLst/>
          </a:prstGeom>
        </p:spPr>
      </p:pic>
      <p:pic>
        <p:nvPicPr>
          <p:cNvPr id="11" name="Рисунок 10" descr="br-BaAijfq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90866" y="4000504"/>
            <a:ext cx="2667018" cy="2000264"/>
          </a:xfrm>
          <a:prstGeom prst="rect">
            <a:avLst/>
          </a:prstGeom>
        </p:spPr>
      </p:pic>
      <p:pic>
        <p:nvPicPr>
          <p:cNvPr id="13" name="Рисунок 12" descr="h0IBBdXunr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5206" y="1643050"/>
            <a:ext cx="1714494" cy="2285992"/>
          </a:xfrm>
          <a:prstGeom prst="rect">
            <a:avLst/>
          </a:prstGeom>
        </p:spPr>
      </p:pic>
      <p:pic>
        <p:nvPicPr>
          <p:cNvPr id="14" name="Рисунок 13" descr="H9tENuYxm5Q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596" y="1500174"/>
            <a:ext cx="1857356" cy="139301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56292" y="6357958"/>
            <a:ext cx="283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13-14 листопада 2012р.</a:t>
            </a:r>
            <a:endParaRPr lang="ru-RU" b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иев (Лавра)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Киев (Лавра)</Template>
  <TotalTime>401</TotalTime>
  <Words>25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Киев (Лавра)</vt:lpstr>
      <vt:lpstr>Вивчаємо рідну країну</vt:lpstr>
      <vt:lpstr>    10-11 листопада 2012 року під покровом  Києво-Печерської Лаври перебували 14 вихованців  НВК№9  з посиленою спортивною підготовкою. Паломницьким відділом монастиря для дітей була організована екскурсія по Лаврі, під час якої вони відвідали печери, храми обителі, а також познайомилися з її древньою історією.  За відгуками школярів, особливо вразила  вечірня Лавра , що залишила приємні спогади та почуття. від перебування в стінах святині  У суботу діти відвідали Київський зоопарк, а потім -Хрещатик та пам'ятник «Жертвам голодомору».            У недільний день, по закінченні богослужіння, відбулася зустріч вихованців школи-інтернату з намісником Києво-Печерської Лаври митрополитом Павлом.  Після благословіння митрополита діти відвідали музей мініатюр ,який знаходиться на теріторії Києво-Печерської Лаври, там їм випала можливість зустрітися з творцем  мініатюр. Крім того діти відвідали музей сучастних мистецтв. Яскраві враження у вихованців  залишив «Музей бойової слави» під відкритим небом. </vt:lpstr>
      <vt:lpstr>Слайд 3</vt:lpstr>
      <vt:lpstr>Слайд 4</vt:lpstr>
      <vt:lpstr>Музей мистецтв</vt:lpstr>
      <vt:lpstr>Зоопарк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10-11 листопада 2012 року під покровом  Києво-Печерської Лаври проживали 14 вихованців нашого закладу. Паломницьким відділом монастиря для дітей була організована екскурсія по Лаврі, під час якої вони відвідали печери, храми обителі, а також познайомилися з її древньою історією.  За відгуками школярів, особливо вразила  вечірня Лавра , від перебування в стінах святині залишилися  приємні спогади та почуття. У суботу діти відвідали Київський зоопарк, після зоопарку Хрещатик та пам'ятник «Жертвам голодомору».            У недільний день, по закінченні богослужіння, відбулася зустріч вихованців школи-інтернату з намісником Києво-Печерської Лаври митрополитом Павлом.  Після благословіння митрополита діти відвідали музей мініатюр який знаходиться на теріторії Києво-Печерської Лаври, там їм випала можливість зустрітися з творцем всіх мініатюр. Так само діти відвідали музей сучастних мистецтв. Багато вражень у хлопців залишив «Музей бойової слави» під відкритим небом. </dc:title>
  <dc:creator>User</dc:creator>
  <cp:lastModifiedBy>User</cp:lastModifiedBy>
  <cp:revision>20</cp:revision>
  <dcterms:created xsi:type="dcterms:W3CDTF">2012-11-26T09:19:54Z</dcterms:created>
  <dcterms:modified xsi:type="dcterms:W3CDTF">2012-11-27T10:24:01Z</dcterms:modified>
</cp:coreProperties>
</file>